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18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33F34-D1D4-4774-92D5-22291863D7B8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6C7C2-EDA1-4FB4-8609-B45EF818BD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1E9D8E-C2C0-4E76-90F5-6C06D255E44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1968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1E9D8E-C2C0-4E76-90F5-6C06D255E44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7849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1E9D8E-C2C0-4E76-90F5-6C06D255E44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901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218" y="128588"/>
            <a:ext cx="8816255" cy="355395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002060"/>
                </a:solidFill>
              </a:rPr>
              <a:t>Публичный отчет директора </a:t>
            </a:r>
            <a:br>
              <a:rPr lang="ru-RU" sz="4800" dirty="0" smtClean="0">
                <a:solidFill>
                  <a:srgbClr val="002060"/>
                </a:solidFill>
              </a:rPr>
            </a:br>
            <a:r>
              <a:rPr lang="ru-RU" sz="4800" dirty="0" smtClean="0">
                <a:solidFill>
                  <a:srgbClr val="002060"/>
                </a:solidFill>
              </a:rPr>
              <a:t>МБОУ «Гимназия №3  ЗМР РТ»</a:t>
            </a:r>
            <a:br>
              <a:rPr lang="ru-RU" sz="4800" dirty="0" smtClean="0">
                <a:solidFill>
                  <a:srgbClr val="002060"/>
                </a:solidFill>
              </a:rPr>
            </a:br>
            <a:r>
              <a:rPr lang="ru-RU" sz="4800" dirty="0" smtClean="0">
                <a:solidFill>
                  <a:srgbClr val="002060"/>
                </a:solidFill>
              </a:rPr>
              <a:t>13.12.2024г.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194036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4455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ЕГЭ -2024: предметы по выбору</a:t>
            </a:r>
            <a:endParaRPr lang="ru-RU" sz="4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65506681"/>
              </p:ext>
            </p:extLst>
          </p:nvPr>
        </p:nvGraphicFramePr>
        <p:xfrm>
          <a:off x="400052" y="1467644"/>
          <a:ext cx="8659041" cy="640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1858">
                  <a:extLst>
                    <a:ext uri="{9D8B030D-6E8A-4147-A177-3AD203B41FA5}">
                      <a16:colId xmlns:a16="http://schemas.microsoft.com/office/drawing/2014/main" xmlns="" val="384406174"/>
                    </a:ext>
                  </a:extLst>
                </a:gridCol>
                <a:gridCol w="1230048">
                  <a:extLst>
                    <a:ext uri="{9D8B030D-6E8A-4147-A177-3AD203B41FA5}">
                      <a16:colId xmlns:a16="http://schemas.microsoft.com/office/drawing/2014/main" xmlns="" val="989229746"/>
                    </a:ext>
                  </a:extLst>
                </a:gridCol>
                <a:gridCol w="1502857">
                  <a:extLst>
                    <a:ext uri="{9D8B030D-6E8A-4147-A177-3AD203B41FA5}">
                      <a16:colId xmlns:a16="http://schemas.microsoft.com/office/drawing/2014/main" xmlns="" val="461239114"/>
                    </a:ext>
                  </a:extLst>
                </a:gridCol>
                <a:gridCol w="1230048">
                  <a:extLst>
                    <a:ext uri="{9D8B030D-6E8A-4147-A177-3AD203B41FA5}">
                      <a16:colId xmlns:a16="http://schemas.microsoft.com/office/drawing/2014/main" xmlns="" val="3765476500"/>
                    </a:ext>
                  </a:extLst>
                </a:gridCol>
                <a:gridCol w="1694230">
                  <a:extLst>
                    <a:ext uri="{9D8B030D-6E8A-4147-A177-3AD203B41FA5}">
                      <a16:colId xmlns:a16="http://schemas.microsoft.com/office/drawing/2014/main" xmlns="" val="24666443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32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3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Средний балл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Динамика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07288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3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ru-RU" sz="3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2021/22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2022/23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2023/24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6682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Английск</a:t>
                      </a:r>
                      <a:r>
                        <a:rPr lang="en-US" sz="36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ий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+10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3746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6154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32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+18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01730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32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98260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+18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9469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32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5008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32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523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32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6966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00141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0647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баллы (от 81 до 100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39328" y="1319054"/>
          <a:ext cx="8465344" cy="6339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43513">
                  <a:extLst>
                    <a:ext uri="{9D8B030D-6E8A-4147-A177-3AD203B41FA5}">
                      <a16:colId xmlns:a16="http://schemas.microsoft.com/office/drawing/2014/main" xmlns="" val="4049891156"/>
                    </a:ext>
                  </a:extLst>
                </a:gridCol>
                <a:gridCol w="3221831">
                  <a:extLst>
                    <a:ext uri="{9D8B030D-6E8A-4147-A177-3AD203B41FA5}">
                      <a16:colId xmlns:a16="http://schemas.microsoft.com/office/drawing/2014/main" xmlns="" val="773902542"/>
                    </a:ext>
                  </a:extLst>
                </a:gridCol>
              </a:tblGrid>
              <a:tr h="2749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Наивысший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5437226"/>
                  </a:ext>
                </a:extLst>
              </a:tr>
              <a:tr h="137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6214212"/>
                  </a:ext>
                </a:extLst>
              </a:tr>
              <a:tr h="137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профильный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(1 уч-ся)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4511666"/>
                  </a:ext>
                </a:extLst>
              </a:tr>
              <a:tr h="137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0249831"/>
                  </a:ext>
                </a:extLst>
              </a:tr>
              <a:tr h="137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7963426"/>
                  </a:ext>
                </a:extLst>
              </a:tr>
              <a:tr h="137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3017220"/>
                  </a:ext>
                </a:extLst>
              </a:tr>
              <a:tr h="137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0448527"/>
                  </a:ext>
                </a:extLst>
              </a:tr>
              <a:tr h="137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(1 уч-ся)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2137617"/>
                  </a:ext>
                </a:extLst>
              </a:tr>
              <a:tr h="137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2972678"/>
                  </a:ext>
                </a:extLst>
              </a:tr>
              <a:tr h="1779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80029930"/>
                  </a:ext>
                </a:extLst>
              </a:tr>
              <a:tr h="137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5955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37166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493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  - 2024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14451"/>
            <a:ext cx="7886700" cy="4862513"/>
          </a:xfrm>
        </p:spPr>
        <p:txBody>
          <a:bodyPr/>
          <a:lstStyle/>
          <a:p>
            <a:r>
              <a:rPr lang="ru-RU" b="1" dirty="0"/>
              <a:t> </a:t>
            </a:r>
            <a:r>
              <a:rPr lang="ru-RU" b="1" dirty="0" smtClean="0"/>
              <a:t>Кол-во </a:t>
            </a:r>
            <a:r>
              <a:rPr lang="ru-RU" b="1" dirty="0"/>
              <a:t>выпускников -55.  </a:t>
            </a:r>
            <a:r>
              <a:rPr lang="ru-RU" dirty="0"/>
              <a:t>Дневное отделение – 55 (100</a:t>
            </a:r>
            <a:r>
              <a:rPr lang="ru-RU" dirty="0" smtClean="0"/>
              <a:t>%)</a:t>
            </a: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3920378"/>
              </p:ext>
            </p:extLst>
          </p:nvPr>
        </p:nvGraphicFramePr>
        <p:xfrm>
          <a:off x="185737" y="1828894"/>
          <a:ext cx="8958262" cy="5478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2791">
                  <a:extLst>
                    <a:ext uri="{9D8B030D-6E8A-4147-A177-3AD203B41FA5}">
                      <a16:colId xmlns:a16="http://schemas.microsoft.com/office/drawing/2014/main" xmlns="" val="485001214"/>
                    </a:ext>
                  </a:extLst>
                </a:gridCol>
                <a:gridCol w="4415471">
                  <a:extLst>
                    <a:ext uri="{9D8B030D-6E8A-4147-A177-3AD203B41FA5}">
                      <a16:colId xmlns:a16="http://schemas.microsoft.com/office/drawing/2014/main" xmlns="" val="38624808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Поступили: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 вузы -54 – 98,2%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СПО 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- 1 </a:t>
                      </a: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1,8%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работают 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- 0</a:t>
                      </a: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служба в ВС 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- 0</a:t>
                      </a: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5725" algn="l"/>
                        </a:tabLs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Бюджетное обучение – 41 (75%)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Коммерческое обучение –9 (16%)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Целевое обучение – 5 (9%)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8182374"/>
                  </a:ext>
                </a:extLst>
              </a:tr>
              <a:tr h="9334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u="sng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Профили:</a:t>
                      </a: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23100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Инженерно-технологический- </a:t>
                      </a:r>
                      <a:endParaRPr lang="ru-RU" sz="28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36(65</a:t>
                      </a: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Естественно-научный-10 (18%)</a:t>
                      </a: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1938" algn="l"/>
                        </a:tabLst>
                      </a:pPr>
                      <a:r>
                        <a:rPr lang="ru-RU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Социально – экономический- 4 (8%)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Гуманитарный – 5 (9%)</a:t>
                      </a: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3191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55867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87086"/>
            <a:ext cx="7886700" cy="108449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  - 2024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102179" y="1056641"/>
          <a:ext cx="7827509" cy="62621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73871">
                  <a:extLst>
                    <a:ext uri="{9D8B030D-6E8A-4147-A177-3AD203B41FA5}">
                      <a16:colId xmlns:a16="http://schemas.microsoft.com/office/drawing/2014/main" xmlns="" val="2284217066"/>
                    </a:ext>
                  </a:extLst>
                </a:gridCol>
                <a:gridCol w="853638">
                  <a:extLst>
                    <a:ext uri="{9D8B030D-6E8A-4147-A177-3AD203B41FA5}">
                      <a16:colId xmlns:a16="http://schemas.microsoft.com/office/drawing/2014/main" xmlns="" val="1226687631"/>
                    </a:ext>
                  </a:extLst>
                </a:gridCol>
              </a:tblGrid>
              <a:tr h="214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РТ- 32 (55%)</a:t>
                      </a:r>
                    </a:p>
                  </a:txBody>
                  <a:tcPr marL="51435" marR="5143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6364484"/>
                  </a:ext>
                </a:extLst>
              </a:tr>
              <a:tr h="22340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Казань-31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1.КФУ - 16</a:t>
                      </a:r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2.КНИТУ-КАИ им. </a:t>
                      </a:r>
                      <a:r>
                        <a:rPr lang="ru-RU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А.Н.Туполева</a:t>
                      </a: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-7</a:t>
                      </a:r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3.КНИТУ </a:t>
                      </a: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КХТИ - 3</a:t>
                      </a:r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4.КГМУ </a:t>
                      </a: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- 2</a:t>
                      </a:r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5.Университет </a:t>
                      </a:r>
                      <a:r>
                        <a:rPr lang="ru-RU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Иннополис</a:t>
                      </a: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- 2 </a:t>
                      </a:r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6.Казанский юридический институт </a:t>
                      </a: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МВД-1</a:t>
                      </a:r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i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Зеленодольск-1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1.ЗМК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1435" marR="5143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7847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16253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64318" y="289216"/>
          <a:ext cx="8743951" cy="68974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43951">
                  <a:extLst>
                    <a:ext uri="{9D8B030D-6E8A-4147-A177-3AD203B41FA5}">
                      <a16:colId xmlns:a16="http://schemas.microsoft.com/office/drawing/2014/main" xmlns="" val="2949200911"/>
                    </a:ext>
                  </a:extLst>
                </a:gridCol>
              </a:tblGrid>
              <a:tr h="325457">
                <a:tc>
                  <a:txBody>
                    <a:bodyPr/>
                    <a:lstStyle/>
                    <a:p>
                      <a:pPr marL="180975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5725" algn="l"/>
                        </a:tabLst>
                      </a:pPr>
                      <a:r>
                        <a:rPr lang="ru-RU" sz="24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РФ -23 (42%)</a:t>
                      </a:r>
                      <a:endParaRPr lang="ru-RU" sz="2400" u="sng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800" marR="258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4176780"/>
                  </a:ext>
                </a:extLst>
              </a:tr>
              <a:tr h="52133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Москва – 8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МГУ им.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М.В.Ломоносова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МВТУ им. Н.Э. Баумана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Высшая школа экономики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Российский экономический университет им. Г.В. Плеханова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Российский государственный университет им. А.Н. Косыгина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Московский государственный лингвистический институт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Московский городской педагогический университет </a:t>
                      </a:r>
                    </a:p>
                    <a:p>
                      <a:pPr marL="358775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Санкт-Петербург -9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Санкт-Петербургский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государственный университет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Государственный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университет аэрокосмического приборостроения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Университет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информационных технологий, механики и оптики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Санкт-Петербургский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политехнический университет Петра Великого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Санкт-Петербургский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государственный электротехнический университет им. В. </a:t>
                      </a:r>
                      <a:r>
                        <a:rPr lang="ru-RU" sz="19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И.Ульянова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Ленина 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Национальный медицинский исследовательский центр 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имени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 А.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Алмазова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Минздрава России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Йошкар-Ола </a:t>
                      </a:r>
                      <a:r>
                        <a:rPr lang="ru-RU" sz="1900" u="sng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- 4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Марийский государственный университет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Чебоксары –2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Чувашский государственный университет им И.Н. Ульянова 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800" marR="258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8737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9968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Гимназия №3 в рейтингах 2024 г.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147" y="1825625"/>
            <a:ext cx="396784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Вошла в Рейтинг(третий год подряд) лучших школ России</a:t>
            </a:r>
          </a:p>
          <a:p>
            <a:pPr marL="0" indent="0">
              <a:buNone/>
            </a:pPr>
            <a:r>
              <a:rPr lang="ru-RU" b="1" dirty="0" smtClean="0"/>
              <a:t> по конкурентоспособности выпускников, 2024 г., раздел:    </a:t>
            </a:r>
            <a:r>
              <a:rPr lang="ru-RU" b="1" dirty="0" smtClean="0">
                <a:solidFill>
                  <a:srgbClr val="FF0000"/>
                </a:solidFill>
              </a:rPr>
              <a:t>Топ-300 школ России </a:t>
            </a:r>
            <a:r>
              <a:rPr lang="ru-RU" b="1" dirty="0" smtClean="0"/>
              <a:t>по конкурентоспособности выпускников (2017—2024 гг.)  рейтингового агентства RAEX.</a:t>
            </a:r>
          </a:p>
          <a:p>
            <a:pPr marL="0" indent="0">
              <a:buNone/>
            </a:pPr>
            <a:r>
              <a:rPr lang="ru-RU" b="1" dirty="0"/>
              <a:t>(</a:t>
            </a:r>
            <a:r>
              <a:rPr lang="ru-RU" b="1" dirty="0" smtClean="0"/>
              <a:t>«РАЭКС-Аналитика» — крупнейшее агентство в области </a:t>
            </a:r>
            <a:r>
              <a:rPr lang="ru-RU" b="1" dirty="0" err="1" smtClean="0"/>
              <a:t>некредитных</a:t>
            </a:r>
            <a:r>
              <a:rPr lang="ru-RU" b="1" dirty="0" smtClean="0"/>
              <a:t> рейтингов)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1207" y="1188154"/>
            <a:ext cx="1911533" cy="360271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5663" y="1188154"/>
            <a:ext cx="2080106" cy="39204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5774" y="3444550"/>
            <a:ext cx="1811114" cy="341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1685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" y="0"/>
            <a:ext cx="9052560" cy="14456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/>
              <a:t>Рейтинги аналитического отчета</a:t>
            </a:r>
            <a:br>
              <a:rPr lang="ru-RU" sz="3100" b="1" dirty="0"/>
            </a:br>
            <a:r>
              <a:rPr lang="ru-RU" sz="3100" b="1" dirty="0"/>
              <a:t> Министерства образования и науки </a:t>
            </a:r>
            <a:r>
              <a:rPr lang="ru-RU" sz="3100" b="1" dirty="0" smtClean="0"/>
              <a:t>Республики Татарстан </a:t>
            </a: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/>
              <a:t>по итогам 2023/24 </a:t>
            </a:r>
            <a:r>
              <a:rPr lang="ru-RU" sz="3100" b="1" dirty="0" smtClean="0"/>
              <a:t>учебного года</a:t>
            </a:r>
            <a:r>
              <a:rPr lang="ru-RU" sz="3100" b="1" dirty="0"/>
              <a:t>: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825625"/>
            <a:ext cx="8041822" cy="468947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 место </a:t>
            </a:r>
            <a:r>
              <a:rPr lang="ru-RU" dirty="0" smtClean="0"/>
              <a:t>среди 20 образовательных организаций по лучшим результатам ЕГЭ по математике;</a:t>
            </a:r>
          </a:p>
          <a:p>
            <a:r>
              <a:rPr lang="ru-RU" b="1" dirty="0">
                <a:solidFill>
                  <a:srgbClr val="FF0000"/>
                </a:solidFill>
              </a:rPr>
              <a:t>2 место в </a:t>
            </a:r>
            <a:r>
              <a:rPr lang="ru-RU" dirty="0" smtClean="0"/>
              <a:t>ТОП-34 образовательных организаций по результатам заключительного этапа Республиканской олимпиады «Путь к Олимпу».;</a:t>
            </a:r>
          </a:p>
          <a:p>
            <a:r>
              <a:rPr lang="ru-RU" b="1" dirty="0">
                <a:solidFill>
                  <a:srgbClr val="FF0000"/>
                </a:solidFill>
              </a:rPr>
              <a:t>15 место </a:t>
            </a:r>
            <a:r>
              <a:rPr lang="ru-RU" dirty="0" smtClean="0"/>
              <a:t>в ТОП -32 образовательных организаций по результатам заключительного этапа Республиканской олимпиады школьников    для 4-8-х классов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5 место </a:t>
            </a:r>
            <a:r>
              <a:rPr lang="ru-RU" dirty="0" smtClean="0"/>
              <a:t>среди 10 образовательных организаций (в разрезе образовательных организаций - гимназий), которые достигли лучших результатов по ОГЭ по русскому языку и математике</a:t>
            </a:r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в 20-ке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образовательных организаций (в разрезе образовательных организаций - гимназий), которые достигли лучших результатов по ОГЭ по русскому языку и математике.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32224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012" y="2616451"/>
            <a:ext cx="7067447" cy="266087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развивающего обучения-</a:t>
            </a:r>
            <a:b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8315" y="3091543"/>
            <a:ext cx="7420144" cy="368372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оптимальньного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всех сторон личности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ребенка:его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познавательных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процессов,волевых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нравственно-этических качеств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71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697" y="-262549"/>
            <a:ext cx="8557360" cy="181767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форум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Занковцы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Северной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столицы»</a:t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697" y="1765665"/>
            <a:ext cx="2743200" cy="20574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4010" y="1631241"/>
            <a:ext cx="2946047" cy="26189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4362662"/>
            <a:ext cx="29268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г. Санкт-Петербург</a:t>
            </a:r>
            <a:endParaRPr lang="ru-RU" sz="40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8140" y="4326324"/>
            <a:ext cx="2754626" cy="24483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3058" y="1631240"/>
            <a:ext cx="2620367" cy="248454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964010" y="4731993"/>
            <a:ext cx="39280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14-15 ноября 2024 г. </a:t>
            </a:r>
          </a:p>
        </p:txBody>
      </p:sp>
    </p:spTree>
    <p:extLst>
      <p:ext uri="{BB962C8B-B14F-4D97-AF65-F5344CB8AC3E}">
        <p14:creationId xmlns:p14="http://schemas.microsoft.com/office/powerpoint/2010/main" xmlns="" val="1676675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079" r="9736"/>
          <a:stretch/>
        </p:blipFill>
        <p:spPr>
          <a:xfrm>
            <a:off x="5486400" y="4105774"/>
            <a:ext cx="3657600" cy="275222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163" y="1268941"/>
            <a:ext cx="5972507" cy="447938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605" y="135802"/>
            <a:ext cx="8745647" cy="176919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учащихся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9-11 классов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новым ректором Университета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Иннополис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Гасниковым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А.В.</a:t>
            </a:r>
          </a:p>
        </p:txBody>
      </p:sp>
    </p:spTree>
    <p:extLst>
      <p:ext uri="{BB962C8B-B14F-4D97-AF65-F5344CB8AC3E}">
        <p14:creationId xmlns:p14="http://schemas.microsoft.com/office/powerpoint/2010/main" xmlns="" val="1588590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66" y="624110"/>
            <a:ext cx="8510894" cy="128089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состав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21526023"/>
              </p:ext>
            </p:extLst>
          </p:nvPr>
        </p:nvGraphicFramePr>
        <p:xfrm>
          <a:off x="636815" y="2400301"/>
          <a:ext cx="7984671" cy="3703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2253">
                  <a:extLst>
                    <a:ext uri="{9D8B030D-6E8A-4147-A177-3AD203B41FA5}">
                      <a16:colId xmlns:a16="http://schemas.microsoft.com/office/drawing/2014/main" xmlns="" val="3923455048"/>
                    </a:ext>
                  </a:extLst>
                </a:gridCol>
                <a:gridCol w="1983922">
                  <a:extLst>
                    <a:ext uri="{9D8B030D-6E8A-4147-A177-3AD203B41FA5}">
                      <a16:colId xmlns:a16="http://schemas.microsoft.com/office/drawing/2014/main" xmlns="" val="2001313730"/>
                    </a:ext>
                  </a:extLst>
                </a:gridCol>
                <a:gridCol w="1114425">
                  <a:extLst>
                    <a:ext uri="{9D8B030D-6E8A-4147-A177-3AD203B41FA5}">
                      <a16:colId xmlns:a16="http://schemas.microsoft.com/office/drawing/2014/main" xmlns="" val="2626794217"/>
                    </a:ext>
                  </a:extLst>
                </a:gridCol>
                <a:gridCol w="1253026">
                  <a:extLst>
                    <a:ext uri="{9D8B030D-6E8A-4147-A177-3AD203B41FA5}">
                      <a16:colId xmlns:a16="http://schemas.microsoft.com/office/drawing/2014/main" xmlns="" val="2096323205"/>
                    </a:ext>
                  </a:extLst>
                </a:gridCol>
                <a:gridCol w="1931045">
                  <a:extLst>
                    <a:ext uri="{9D8B030D-6E8A-4147-A177-3AD203B41FA5}">
                      <a16:colId xmlns:a16="http://schemas.microsoft.com/office/drawing/2014/main" xmlns="" val="4028000175"/>
                    </a:ext>
                  </a:extLst>
                </a:gridCol>
              </a:tblGrid>
              <a:tr h="114299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700" dirty="0">
                          <a:solidFill>
                            <a:schemeClr val="tx1"/>
                          </a:solidFill>
                          <a:effectLst/>
                        </a:rPr>
                        <a:t>Общая численность работников образования </a:t>
                      </a:r>
                      <a:endParaRPr lang="ru-RU" sz="2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700" dirty="0">
                          <a:solidFill>
                            <a:schemeClr val="tx1"/>
                          </a:solidFill>
                          <a:effectLst/>
                        </a:rPr>
                        <a:t>Всего имеют </a:t>
                      </a:r>
                      <a:r>
                        <a:rPr lang="ru-RU" sz="2700" dirty="0" err="1">
                          <a:solidFill>
                            <a:schemeClr val="tx1"/>
                          </a:solidFill>
                          <a:effectLst/>
                        </a:rPr>
                        <a:t>квалиф</a:t>
                      </a:r>
                      <a:r>
                        <a:rPr lang="ru-RU" sz="2700" dirty="0">
                          <a:solidFill>
                            <a:schemeClr val="tx1"/>
                          </a:solidFill>
                          <a:effectLst/>
                        </a:rPr>
                        <a:t>. категории </a:t>
                      </a:r>
                      <a:endParaRPr lang="ru-RU" sz="2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700" dirty="0">
                          <a:solidFill>
                            <a:schemeClr val="tx1"/>
                          </a:solidFill>
                          <a:effectLst/>
                        </a:rPr>
                        <a:t>В том числе из них имеют категории:</a:t>
                      </a:r>
                      <a:endParaRPr lang="ru-RU" sz="2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700" dirty="0">
                          <a:solidFill>
                            <a:schemeClr val="tx1"/>
                          </a:solidFill>
                          <a:effectLst/>
                        </a:rPr>
                        <a:t>Не имеют кв. категорий</a:t>
                      </a:r>
                      <a:endParaRPr lang="ru-RU" sz="2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62910"/>
                  </a:ext>
                </a:extLst>
              </a:tr>
              <a:tr h="708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количество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%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высшая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первая 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1442414"/>
                  </a:ext>
                </a:extLst>
              </a:tr>
              <a:tr h="492638"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2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51/</a:t>
                      </a:r>
                      <a:endParaRPr lang="ru-RU" sz="2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7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83,6%</a:t>
                      </a:r>
                      <a:endParaRPr lang="ru-RU" sz="2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>
                          <a:solidFill>
                            <a:schemeClr val="tx1"/>
                          </a:solidFill>
                          <a:effectLst/>
                        </a:rPr>
                        <a:t>38/</a:t>
                      </a:r>
                    </a:p>
                    <a:p>
                      <a:pPr algn="ctr"/>
                      <a:r>
                        <a:rPr lang="ru-RU" sz="2700" dirty="0" smtClean="0">
                          <a:solidFill>
                            <a:schemeClr val="tx1"/>
                          </a:solidFill>
                          <a:effectLst/>
                        </a:rPr>
                        <a:t>74,5%</a:t>
                      </a:r>
                      <a:endParaRPr lang="ru-RU" sz="2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>
                          <a:solidFill>
                            <a:schemeClr val="tx1"/>
                          </a:solidFill>
                          <a:effectLst/>
                        </a:rPr>
                        <a:t>13/</a:t>
                      </a:r>
                    </a:p>
                    <a:p>
                      <a:pPr algn="ctr"/>
                      <a:r>
                        <a:rPr lang="ru-RU" sz="2700" dirty="0" smtClean="0">
                          <a:solidFill>
                            <a:schemeClr val="tx1"/>
                          </a:solidFill>
                          <a:effectLst/>
                        </a:rPr>
                        <a:t>25,5%</a:t>
                      </a:r>
                      <a:endParaRPr lang="ru-RU" sz="2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2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700" dirty="0" smtClean="0"/>
                        <a:t>6,3%</a:t>
                      </a:r>
                      <a:endParaRPr lang="ru-RU" sz="2700" dirty="0"/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548643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102553" y="6172200"/>
          <a:ext cx="162560" cy="365760"/>
        </p:xfrm>
        <a:graphic>
          <a:graphicData uri="http://schemas.openxmlformats.org/drawingml/2006/table">
            <a:tbl>
              <a:tblPr/>
              <a:tblGrid>
                <a:gridCol w="162560">
                  <a:extLst>
                    <a:ext uri="{9D8B030D-6E8A-4147-A177-3AD203B41FA5}">
                      <a16:colId xmlns:a16="http://schemas.microsoft.com/office/drawing/2014/main" xmlns="" val="17450578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80654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77834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605" y="117696"/>
            <a:ext cx="8657375" cy="95061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 «Искусственный интеллект сегодня»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926" y="859326"/>
            <a:ext cx="4464489" cy="39684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9298" y="2843543"/>
            <a:ext cx="4568039" cy="4060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294" r="-166"/>
          <a:stretch/>
        </p:blipFill>
        <p:spPr>
          <a:xfrm>
            <a:off x="4661026" y="859325"/>
            <a:ext cx="4363015" cy="3468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152" y="4171406"/>
            <a:ext cx="1511210" cy="268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5309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7E527A0-B756-4979-A566-A9869415C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28" y="126749"/>
            <a:ext cx="8614372" cy="1778251"/>
          </a:xfrm>
        </p:spPr>
        <p:txBody>
          <a:bodyPr>
            <a:normAutofit/>
          </a:bodyPr>
          <a:lstStyle/>
          <a:p>
            <a:r>
              <a:rPr lang="ru-RU" sz="2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24 ноября 2024 года Министерство образования и науки Республики Татарстан совместно с АНО ВО «Университет Иннополис» в рамках реализации проекта </a:t>
            </a:r>
            <a:r>
              <a:rPr lang="ru-RU" sz="2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«Физико-математический </a:t>
            </a:r>
            <a:r>
              <a:rPr lang="ru-RU" sz="27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прорыв РТ» </a:t>
            </a:r>
            <a:r>
              <a:rPr lang="ru-RU" sz="2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</a:t>
            </a:r>
            <a:r>
              <a:rPr lang="ru-RU" sz="27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фестиваль </a:t>
            </a:r>
            <a:r>
              <a:rPr lang="ru-RU" sz="27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школ-партнеров.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DC674AEA-B93C-4545-BCE1-8C3B1AA53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08550" y="1923279"/>
            <a:ext cx="7986737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47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243DF3-1486-4052-BE9E-E15490D6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82" y="181069"/>
            <a:ext cx="8904175" cy="1653375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программу Фестиваля для обучающихся вошли: научно-популярные лекции по физике и математике, а также была организована работа интерактивных станций.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B0A658E7-7AA4-49F0-BCC7-A6E72D84A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277" r="22712"/>
          <a:stretch/>
        </p:blipFill>
        <p:spPr>
          <a:xfrm>
            <a:off x="398854" y="1834445"/>
            <a:ext cx="3749237" cy="48375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3790B1B-C2D0-49BD-8E85-FADE3868576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8092" y="1834445"/>
            <a:ext cx="4837565" cy="483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2244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D4E25-AB27-42A7-8C4A-ACF220071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47" y="148046"/>
            <a:ext cx="8180313" cy="83602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станции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C2FFE229-45A6-4983-993C-40B8852E73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53222" y="1612818"/>
            <a:ext cx="2447627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44C33DE-31A7-4306-8F36-548F08114DD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1839" y="1027906"/>
            <a:ext cx="3282161" cy="58300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E132BE9-8048-4077-AE7B-9F251CD6637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66" y="960097"/>
            <a:ext cx="3282161" cy="583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9290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E632BA-FB30-4142-94F8-AB3863131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62" y="226337"/>
            <a:ext cx="7779697" cy="1678663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Математический турнир по решению задач имени Нордена для учеников 4-7 классов.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C0869CB-61BD-4179-AFAA-C5A25AC5B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32" y="1816977"/>
            <a:ext cx="3386276" cy="4383674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 впервые стал площадкой проведения такого рода турнира, большую поддержку в организации оказала Гимназия №3 в лице директора Ильиной Марины Анатольевны, учителя математики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Шулаевой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Елены Николаевны и, конечно же, все это стало возможным благодаря клубу Олимпиадной математики «Пятое измерение» Математика в Зеленодольске и его руководителю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Митюниной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Ильнуре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Сархановне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ADB328B-588A-408B-9779-42D9B5D0004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1401" y="1603506"/>
            <a:ext cx="5257391" cy="525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7333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3216C4-90AB-4273-BA71-CCF7D50CD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94DA7BB-F9D1-4103-8B30-86F719B18A1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009" y="3569758"/>
            <a:ext cx="3335785" cy="33357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3EA06ED-539D-4177-A8FA-C369753797C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17114" y="-108751"/>
            <a:ext cx="3846249" cy="3846249"/>
          </a:xfrm>
          <a:prstGeom prst="rect">
            <a:avLst/>
          </a:prstGeom>
        </p:spPr>
      </p:pic>
      <p:pic>
        <p:nvPicPr>
          <p:cNvPr id="12" name="Объект 11">
            <a:extLst>
              <a:ext uri="{FF2B5EF4-FFF2-40B4-BE49-F238E27FC236}">
                <a16:creationId xmlns="" xmlns:a16="http://schemas.microsoft.com/office/drawing/2014/main" id="{800CAD00-AD27-4A19-A952-B5F9190973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65776" y="-108752"/>
            <a:ext cx="4351338" cy="43513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54611BE-E3DC-451C-A9DB-3AFB834B230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88775" y="3897298"/>
            <a:ext cx="2960702" cy="296070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545C77D-F8D1-46C4-BAC4-5BF54EC16FF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3718" y="3737498"/>
            <a:ext cx="3120501" cy="312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9379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09" y="624110"/>
            <a:ext cx="8543551" cy="128089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Отмечены наградами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 – 12</a:t>
            </a:r>
          </a:p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РТ-  20</a:t>
            </a:r>
          </a:p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ЗМР РТ - 6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624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713" y="624110"/>
            <a:ext cx="7745747" cy="128089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Республики Татарстан</a:t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доблестный труд»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825625"/>
            <a:ext cx="4253593" cy="435133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Кудрявцева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Александровна,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литературы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1938" indent="0" algn="ctr">
              <a:buNone/>
            </a:pPr>
            <a:endParaRPr lang="ru-RU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970" y="1905000"/>
            <a:ext cx="4646210" cy="412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6895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15349D8-BC0B-4BB0-A845-281CC415D36E}"/>
              </a:ext>
            </a:extLst>
          </p:cNvPr>
          <p:cNvSpPr/>
          <p:nvPr/>
        </p:nvSpPr>
        <p:spPr>
          <a:xfrm>
            <a:off x="1034592" y="1800462"/>
            <a:ext cx="2277539" cy="34473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ФОТО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165DE5-F583-4DF9-9067-8507CA146A7F}"/>
              </a:ext>
            </a:extLst>
          </p:cNvPr>
          <p:cNvSpPr txBox="1"/>
          <p:nvPr/>
        </p:nvSpPr>
        <p:spPr>
          <a:xfrm>
            <a:off x="2371643" y="4254689"/>
            <a:ext cx="7018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должность, полное </a:t>
            </a:r>
            <a:r>
              <a:rPr lang="ru-RU" sz="3200" dirty="0" smtClean="0">
                <a:solidFill>
                  <a:schemeClr val="bg1"/>
                </a:solidFill>
              </a:rPr>
              <a:t>наименование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ОО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241331-1728-4D8F-943D-0F2A9DFBA77E}"/>
              </a:ext>
            </a:extLst>
          </p:cNvPr>
          <p:cNvSpPr txBox="1"/>
          <p:nvPr/>
        </p:nvSpPr>
        <p:spPr>
          <a:xfrm>
            <a:off x="3216039" y="129729"/>
            <a:ext cx="59913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Почетное звание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Почетный работник </a:t>
            </a:r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сферы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3600" b="1" dirty="0">
                <a:solidFill>
                  <a:srgbClr val="FF0000"/>
                </a:solidFill>
              </a:rPr>
              <a:t>»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C1799C-D53C-4231-82A2-1874D015F100}"/>
              </a:ext>
            </a:extLst>
          </p:cNvPr>
          <p:cNvSpPr txBox="1"/>
          <p:nvPr/>
        </p:nvSpPr>
        <p:spPr>
          <a:xfrm>
            <a:off x="3803875" y="3306447"/>
            <a:ext cx="509452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Удрас</a:t>
            </a:r>
            <a:endParaRPr lang="ru-RU" sz="4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 Кузьминична,</a:t>
            </a:r>
          </a:p>
          <a:p>
            <a:pPr algn="ctr"/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физической</a:t>
            </a:r>
          </a:p>
          <a:p>
            <a:pPr algn="ctr"/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</a:p>
        </p:txBody>
      </p:sp>
      <p:pic>
        <p:nvPicPr>
          <p:cNvPr id="10" name="Picture 2" descr="https://edu.tatar.ru/upload/anketas/842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505" y="1564248"/>
            <a:ext cx="2977736" cy="529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7272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15349D8-BC0B-4BB0-A845-281CC415D36E}"/>
              </a:ext>
            </a:extLst>
          </p:cNvPr>
          <p:cNvSpPr/>
          <p:nvPr/>
        </p:nvSpPr>
        <p:spPr>
          <a:xfrm>
            <a:off x="1034592" y="1800462"/>
            <a:ext cx="2277539" cy="34473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ФОТО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165DE5-F583-4DF9-9067-8507CA146A7F}"/>
              </a:ext>
            </a:extLst>
          </p:cNvPr>
          <p:cNvSpPr txBox="1"/>
          <p:nvPr/>
        </p:nvSpPr>
        <p:spPr>
          <a:xfrm>
            <a:off x="2410211" y="4239953"/>
            <a:ext cx="7018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должность, полное наименование ОО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241331-1728-4D8F-943D-0F2A9DFBA77E}"/>
              </a:ext>
            </a:extLst>
          </p:cNvPr>
          <p:cNvSpPr txBox="1"/>
          <p:nvPr/>
        </p:nvSpPr>
        <p:spPr>
          <a:xfrm>
            <a:off x="1284051" y="228495"/>
            <a:ext cx="6515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Нагрудный знак </a:t>
            </a:r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заслуги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образовании»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C1799C-D53C-4231-82A2-1874D015F100}"/>
              </a:ext>
            </a:extLst>
          </p:cNvPr>
          <p:cNvSpPr txBox="1"/>
          <p:nvPr/>
        </p:nvSpPr>
        <p:spPr>
          <a:xfrm>
            <a:off x="3738927" y="1970019"/>
            <a:ext cx="423122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Васильева Елена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Львовна,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DB99FB9-AEC5-4DE5-979E-6764269BD99A}"/>
              </a:ext>
            </a:extLst>
          </p:cNvPr>
          <p:cNvSpPr txBox="1"/>
          <p:nvPr/>
        </p:nvSpPr>
        <p:spPr>
          <a:xfrm>
            <a:off x="3649436" y="3429001"/>
            <a:ext cx="50081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 дополнительного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909" y="1575287"/>
            <a:ext cx="2660111" cy="532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2708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15349D8-BC0B-4BB0-A845-281CC415D36E}"/>
              </a:ext>
            </a:extLst>
          </p:cNvPr>
          <p:cNvSpPr/>
          <p:nvPr/>
        </p:nvSpPr>
        <p:spPr>
          <a:xfrm>
            <a:off x="1034592" y="1800462"/>
            <a:ext cx="2277539" cy="34473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ФОТО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165DE5-F583-4DF9-9067-8507CA146A7F}"/>
              </a:ext>
            </a:extLst>
          </p:cNvPr>
          <p:cNvSpPr txBox="1"/>
          <p:nvPr/>
        </p:nvSpPr>
        <p:spPr>
          <a:xfrm>
            <a:off x="2410211" y="4239953"/>
            <a:ext cx="7018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должность, полное наименование ОО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241331-1728-4D8F-943D-0F2A9DFBA77E}"/>
              </a:ext>
            </a:extLst>
          </p:cNvPr>
          <p:cNvSpPr txBox="1"/>
          <p:nvPr/>
        </p:nvSpPr>
        <p:spPr>
          <a:xfrm>
            <a:off x="2410210" y="296924"/>
            <a:ext cx="60047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Нагрудный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атарстан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заслуги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образовании»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C1799C-D53C-4231-82A2-1874D015F100}"/>
              </a:ext>
            </a:extLst>
          </p:cNvPr>
          <p:cNvSpPr txBox="1"/>
          <p:nvPr/>
        </p:nvSpPr>
        <p:spPr>
          <a:xfrm>
            <a:off x="2744811" y="2866460"/>
            <a:ext cx="634930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Алтынова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Александровна,</a:t>
            </a: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</a:t>
            </a:r>
          </a:p>
          <a:p>
            <a:pPr algn="ctr"/>
            <a:endParaRPr lang="ru-RU" sz="4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666" y="1800461"/>
            <a:ext cx="2854785" cy="507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9114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-503238"/>
            <a:ext cx="7886700" cy="1931444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9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ГИА-11</a:t>
            </a:r>
            <a: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79828652"/>
              </p:ext>
            </p:extLst>
          </p:nvPr>
        </p:nvGraphicFramePr>
        <p:xfrm>
          <a:off x="713509" y="1323704"/>
          <a:ext cx="7801841" cy="283639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14440">
                  <a:extLst>
                    <a:ext uri="{9D8B030D-6E8A-4147-A177-3AD203B41FA5}">
                      <a16:colId xmlns:a16="http://schemas.microsoft.com/office/drawing/2014/main" xmlns="" val="3860967860"/>
                    </a:ext>
                  </a:extLst>
                </a:gridCol>
                <a:gridCol w="3069388">
                  <a:extLst>
                    <a:ext uri="{9D8B030D-6E8A-4147-A177-3AD203B41FA5}">
                      <a16:colId xmlns:a16="http://schemas.microsoft.com/office/drawing/2014/main" xmlns="" val="614598909"/>
                    </a:ext>
                  </a:extLst>
                </a:gridCol>
                <a:gridCol w="2718013">
                  <a:extLst>
                    <a:ext uri="{9D8B030D-6E8A-4147-A177-3AD203B41FA5}">
                      <a16:colId xmlns:a16="http://schemas.microsoft.com/office/drawing/2014/main" xmlns="" val="1352456576"/>
                    </a:ext>
                  </a:extLst>
                </a:gridCol>
              </a:tblGrid>
              <a:tr h="10857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ЕГЭ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ГВЭ</a:t>
                      </a:r>
                      <a:endParaRPr lang="ru-RU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707476993"/>
                  </a:ext>
                </a:extLst>
              </a:tr>
              <a:tr h="5428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2021/22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9952626"/>
                  </a:ext>
                </a:extLst>
              </a:tr>
              <a:tr h="5428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2022/23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798518728"/>
                  </a:ext>
                </a:extLst>
              </a:tr>
              <a:tr h="641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2023/24</a:t>
                      </a:r>
                      <a:endParaRPr lang="ru-RU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3927338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42926" y="4137003"/>
            <a:ext cx="80581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сдававших обязательный ЕГЭ по русскому языку – 54 человек (98%); ГВЭ по русскому языку – 1 человек (2%). Минимальный порог преодолели все обучающиеся.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учащихся (41%) набрали от 81 от 97 баллов.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Наивысший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 –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97 баллов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Патракова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Д., 11Б (учитель –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Дуньшакова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Т.Н.)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003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377824"/>
            <a:ext cx="7886700" cy="2184111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ГИА-11</a:t>
            </a:r>
            <a: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42791638"/>
              </p:ext>
            </p:extLst>
          </p:nvPr>
        </p:nvGraphicFramePr>
        <p:xfrm>
          <a:off x="713509" y="1496581"/>
          <a:ext cx="7801841" cy="288132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14440">
                  <a:extLst>
                    <a:ext uri="{9D8B030D-6E8A-4147-A177-3AD203B41FA5}">
                      <a16:colId xmlns:a16="http://schemas.microsoft.com/office/drawing/2014/main" xmlns="" val="3860967860"/>
                    </a:ext>
                  </a:extLst>
                </a:gridCol>
                <a:gridCol w="3069388">
                  <a:extLst>
                    <a:ext uri="{9D8B030D-6E8A-4147-A177-3AD203B41FA5}">
                      <a16:colId xmlns:a16="http://schemas.microsoft.com/office/drawing/2014/main" xmlns="" val="614598909"/>
                    </a:ext>
                  </a:extLst>
                </a:gridCol>
                <a:gridCol w="2718013">
                  <a:extLst>
                    <a:ext uri="{9D8B030D-6E8A-4147-A177-3AD203B41FA5}">
                      <a16:colId xmlns:a16="http://schemas.microsoft.com/office/drawing/2014/main" xmlns="" val="1352456576"/>
                    </a:ext>
                  </a:extLst>
                </a:gridCol>
              </a:tblGrid>
              <a:tr h="649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ЕГЭ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ГВЭ</a:t>
                      </a:r>
                      <a:endParaRPr lang="ru-RU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707476993"/>
                  </a:ext>
                </a:extLst>
              </a:tr>
              <a:tr h="5114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2021/22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:a16="http://schemas.microsoft.com/office/drawing/2014/main" xmlns="" val="9952626"/>
                  </a:ext>
                </a:extLst>
              </a:tr>
              <a:tr h="439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2022/23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:a16="http://schemas.microsoft.com/office/drawing/2014/main" xmlns="" val="1798518728"/>
                  </a:ext>
                </a:extLst>
              </a:tr>
              <a:tr h="648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2023/24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36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:a16="http://schemas.microsoft.com/office/drawing/2014/main" xmlns="" val="13927338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13509" y="4258011"/>
            <a:ext cx="82590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сдававших обязательный ЕГЭ по математике – 54 человек (98%): профильный уровень - 38 учеников (70%), базовый уровень -16 учеников (30%); ГВЭ по математике – 1 человек (2%).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порог преодолели все обучающиеся.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учащихся (71%) набрали от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100 баллов.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профильной математике наивысший результат –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баллов, Тарасов М., 11Б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(учитель – Майстренко О.Ю.)</a:t>
            </a:r>
          </a:p>
        </p:txBody>
      </p:sp>
    </p:spTree>
    <p:extLst>
      <p:ext uri="{BB962C8B-B14F-4D97-AF65-F5344CB8AC3E}">
        <p14:creationId xmlns:p14="http://schemas.microsoft.com/office/powerpoint/2010/main" xmlns="" val="3286845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966</Words>
  <Application>Microsoft Office PowerPoint</Application>
  <PresentationFormat>Экран (4:3)</PresentationFormat>
  <Paragraphs>239</Paragraphs>
  <Slides>25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Публичный отчет директора  МБОУ «Гимназия №3  ЗМР РТ» 13.12.2024г.</vt:lpstr>
      <vt:lpstr>Педагогический состав</vt:lpstr>
      <vt:lpstr>Отмечены наградами</vt:lpstr>
      <vt:lpstr>Медаль Республики Татарстан «За доблестный труд»</vt:lpstr>
      <vt:lpstr>Слайд 5</vt:lpstr>
      <vt:lpstr>Слайд 6</vt:lpstr>
      <vt:lpstr>Слайд 7</vt:lpstr>
      <vt:lpstr> ГИА-11 </vt:lpstr>
      <vt:lpstr> ГИА-11 </vt:lpstr>
      <vt:lpstr>ЕГЭ -2024: предметы по выбору</vt:lpstr>
      <vt:lpstr>ЕГЭ высокие баллы (от 81 до 100)</vt:lpstr>
      <vt:lpstr>Поступление   - 2024</vt:lpstr>
      <vt:lpstr>Поступление   - 2024</vt:lpstr>
      <vt:lpstr>Слайд 14</vt:lpstr>
      <vt:lpstr>Гимназия №3 в рейтингах 2024 г.</vt:lpstr>
      <vt:lpstr>Рейтинги аналитического отчета  Министерства образования и науки Республики Татарстан  по итогам 2023/24 учебного года:  </vt:lpstr>
      <vt:lpstr>Цель развивающего обучения- </vt:lpstr>
      <vt:lpstr> II Всероссийский форум  «Занковцы Северной столицы»  </vt:lpstr>
      <vt:lpstr>Встреча учащихся 9-11 классов с новым ректором Университета Иннополис  Гасниковым А.В.</vt:lpstr>
      <vt:lpstr>Встреча  «Искусственный интеллект сегодня»</vt:lpstr>
      <vt:lpstr>24 ноября 2024 года Министерство образования и науки Республики Татарстан совместно с АНО ВО «Университет Иннополис» в рамках реализации проекта «Физико-математический прорыв РТ» провели   первый фестиваль для школ-партнеров.</vt:lpstr>
      <vt:lpstr>В программу Фестиваля для обучающихся вошли: научно-популярные лекции по физике и математике, а также была организована работа интерактивных станций.</vt:lpstr>
      <vt:lpstr>Интерактивные станции</vt:lpstr>
      <vt:lpstr>Математический турнир по решению задач имени Нордена для учеников 4-7 классов. 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отчет директора  МБОУ «Гимназия №3  ЗМР РТ» 13.12.2024г.</dc:title>
  <dc:creator>Мikhail Еfimkin</dc:creator>
  <cp:lastModifiedBy>Мikhail Еfimkin</cp:lastModifiedBy>
  <cp:revision>1</cp:revision>
  <dcterms:created xsi:type="dcterms:W3CDTF">2025-11-11T16:19:43Z</dcterms:created>
  <dcterms:modified xsi:type="dcterms:W3CDTF">2025-11-11T16:20:28Z</dcterms:modified>
</cp:coreProperties>
</file>